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MuseoModerno Medium"/>
      <p:regular r:id="rId14"/>
    </p:embeddedFont>
    <p:embeddedFont>
      <p:font typeface="MuseoModerno Medium"/>
      <p:regular r:id="rId15"/>
    </p:embeddedFont>
    <p:embeddedFont>
      <p:font typeface="MuseoModerno Medium"/>
      <p:regular r:id="rId16"/>
    </p:embeddedFont>
    <p:embeddedFont>
      <p:font typeface="MuseoModerno Medium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/Relationships>
</file>

<file path=ppt/media/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3-7.png>
</file>

<file path=ppt/media/image-3-8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6-1.png>
</file>

<file path=ppt/media/image-6-2.png>
</file>

<file path=ppt/media/image-6-3.png>
</file>

<file path=ppt/media/image-6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image" Target="../media/image-3-7.png"/><Relationship Id="rId8" Type="http://schemas.openxmlformats.org/officeDocument/2006/relationships/image" Target="../media/image-3-8.png"/><Relationship Id="rId9" Type="http://schemas.openxmlformats.org/officeDocument/2006/relationships/slideLayout" Target="../slideLayouts/slideLayout4.xml"/><Relationship Id="rId10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7885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Intelligent Resource Optimization System (IROS) Overview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764875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the Intelligent Resource Optimization System (IROS) overview. IROS is designed to revolutionize manufacturing operations by driving significant efficiency improvements through advanced agent-based architecture.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462319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Driving 15% operational efficiency in manufacturing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501015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Agent-based architecture for dynamic resource allocation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39710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Centralized orchestration via Master Control Program (MCP)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7840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Project successfully deployed across 3 production lines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1751" y="461843"/>
            <a:ext cx="9090660" cy="524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Agent-Based Architecture &amp; MCP Integration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671751" y="1389578"/>
            <a:ext cx="6438662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IROS leverages a sophisticated agent-based architecture for decentralized yet coordinated resource management, with the Master Control Program (MCP) at its core.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671751" y="2094905"/>
            <a:ext cx="2114907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Autonomous Agents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671751" y="2525078"/>
            <a:ext cx="6438662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Decentralized units for specific tasks (e.g., Inventory Agent, Production Agent, Energy Agent).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671751" y="3121223"/>
            <a:ext cx="6438662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Each agent operates independently, yet cooperatively, to optimize its domain.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71751" y="3557826"/>
            <a:ext cx="3130034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Master Control Program (MCP)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671751" y="3987998"/>
            <a:ext cx="6438662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Centralized orchestrator, coordinating 50+ agents via FIPA ACL messages.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671751" y="4315420"/>
            <a:ext cx="6438662" cy="268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Acts as a blackboard/broker for efficient request routing.</a:t>
            </a:r>
            <a:endParaRPr lang="en-US" sz="13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7608" y="1427321"/>
            <a:ext cx="6438662" cy="4405313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27608" y="6021467"/>
            <a:ext cx="2099429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Integration Principle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527608" y="6451640"/>
            <a:ext cx="6438662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MCP routes requests and responses, ensuring seamless communication and data exchange.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7527608" y="7156966"/>
            <a:ext cx="2099429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Scalability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527608" y="7587139"/>
            <a:ext cx="6438662" cy="537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New agents can be onboarded in less than 2 hours without system downtime, ensuring agile expansion.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615" y="368856"/>
            <a:ext cx="9183053" cy="419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System Flow Diagram: Production Optimization Request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536615" y="1056323"/>
            <a:ext cx="13557171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diagram illustrates the step-by-step process of how IROS handles a production optimization request, from user input to optimal plan delivery, highlighting key agent interactions and message passing.</a:t>
            </a:r>
            <a:endParaRPr lang="en-US" sz="10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615" y="1421844"/>
            <a:ext cx="670798" cy="80486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41477" y="1555909"/>
            <a:ext cx="1676995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User Request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1341477" y="1846064"/>
            <a:ext cx="1275230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Production Manager submits "Optimize Production Run 007" via UI.</a:t>
            </a:r>
            <a:endParaRPr lang="en-US" sz="10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615" y="2226707"/>
            <a:ext cx="670798" cy="8048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341477" y="2360771"/>
            <a:ext cx="1676995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UI Agent</a:t>
            </a:r>
            <a:endParaRPr lang="en-US" sz="1300" dirty="0"/>
          </a:p>
        </p:txBody>
      </p:sp>
      <p:sp>
        <p:nvSpPr>
          <p:cNvPr id="9" name="Text 5"/>
          <p:cNvSpPr/>
          <p:nvPr/>
        </p:nvSpPr>
        <p:spPr>
          <a:xfrm>
            <a:off x="1341477" y="2650927"/>
            <a:ext cx="1275230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Forwards request to Orchestration MCP via secure REST API.</a:t>
            </a:r>
            <a:endParaRPr lang="en-US" sz="10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615" y="3031569"/>
            <a:ext cx="670798" cy="80486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341477" y="3165634"/>
            <a:ext cx="1676995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Orchestration MCP</a:t>
            </a:r>
            <a:endParaRPr lang="en-US" sz="1300" dirty="0"/>
          </a:p>
        </p:txBody>
      </p:sp>
      <p:sp>
        <p:nvSpPr>
          <p:cNvPr id="12" name="Text 7"/>
          <p:cNvSpPr/>
          <p:nvPr/>
        </p:nvSpPr>
        <p:spPr>
          <a:xfrm>
            <a:off x="1341477" y="3455789"/>
            <a:ext cx="1275230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Broadcasts request for production capacity to relevant Production Agents.</a:t>
            </a:r>
            <a:endParaRPr lang="en-US" sz="10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615" y="3836432"/>
            <a:ext cx="670798" cy="80486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341477" y="3970496"/>
            <a:ext cx="1676995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Production Agents</a:t>
            </a:r>
            <a:endParaRPr lang="en-US" sz="1300" dirty="0"/>
          </a:p>
        </p:txBody>
      </p:sp>
      <p:sp>
        <p:nvSpPr>
          <p:cNvPr id="15" name="Text 9"/>
          <p:cNvSpPr/>
          <p:nvPr/>
        </p:nvSpPr>
        <p:spPr>
          <a:xfrm>
            <a:off x="1341477" y="4260652"/>
            <a:ext cx="1275230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Respond with real-time capacity and material needs.</a:t>
            </a:r>
            <a:endParaRPr lang="en-US" sz="10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615" y="4641294"/>
            <a:ext cx="670798" cy="804863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341477" y="4775359"/>
            <a:ext cx="1676995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Inventory Agent</a:t>
            </a:r>
            <a:endParaRPr lang="en-US" sz="1300" dirty="0"/>
          </a:p>
        </p:txBody>
      </p:sp>
      <p:sp>
        <p:nvSpPr>
          <p:cNvPr id="18" name="Text 11"/>
          <p:cNvSpPr/>
          <p:nvPr/>
        </p:nvSpPr>
        <p:spPr>
          <a:xfrm>
            <a:off x="1341477" y="5065514"/>
            <a:ext cx="1275230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Checks raw material availability based on Production Agent inputs.</a:t>
            </a:r>
            <a:endParaRPr lang="en-US" sz="1050" dirty="0"/>
          </a:p>
        </p:txBody>
      </p:sp>
      <p:pic>
        <p:nvPicPr>
          <p:cNvPr id="19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6615" y="5446157"/>
            <a:ext cx="670798" cy="804863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1341477" y="5580221"/>
            <a:ext cx="1676995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Energy Agent</a:t>
            </a:r>
            <a:endParaRPr lang="en-US" sz="1300" dirty="0"/>
          </a:p>
        </p:txBody>
      </p:sp>
      <p:sp>
        <p:nvSpPr>
          <p:cNvPr id="21" name="Text 13"/>
          <p:cNvSpPr/>
          <p:nvPr/>
        </p:nvSpPr>
        <p:spPr>
          <a:xfrm>
            <a:off x="1341477" y="5870377"/>
            <a:ext cx="1275230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Simulates energy cost for proposed production run.</a:t>
            </a:r>
            <a:endParaRPr lang="en-US" sz="1050" dirty="0"/>
          </a:p>
        </p:txBody>
      </p:sp>
      <p:pic>
        <p:nvPicPr>
          <p:cNvPr id="22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615" y="6251019"/>
            <a:ext cx="670798" cy="804863"/>
          </a:xfrm>
          <a:prstGeom prst="rect">
            <a:avLst/>
          </a:prstGeom>
        </p:spPr>
      </p:pic>
      <p:sp>
        <p:nvSpPr>
          <p:cNvPr id="23" name="Text 14"/>
          <p:cNvSpPr/>
          <p:nvPr/>
        </p:nvSpPr>
        <p:spPr>
          <a:xfrm>
            <a:off x="1341477" y="6385084"/>
            <a:ext cx="1676995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Orchestration MCP</a:t>
            </a:r>
            <a:endParaRPr lang="en-US" sz="1300" dirty="0"/>
          </a:p>
        </p:txBody>
      </p:sp>
      <p:sp>
        <p:nvSpPr>
          <p:cNvPr id="24" name="Text 15"/>
          <p:cNvSpPr/>
          <p:nvPr/>
        </p:nvSpPr>
        <p:spPr>
          <a:xfrm>
            <a:off x="1341477" y="6675239"/>
            <a:ext cx="1275230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Consolidates responses, sends optimal plan to UI Agent.</a:t>
            </a:r>
            <a:endParaRPr lang="en-US" sz="1050" dirty="0"/>
          </a:p>
        </p:txBody>
      </p:sp>
      <p:pic>
        <p:nvPicPr>
          <p:cNvPr id="25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6615" y="7055882"/>
            <a:ext cx="670798" cy="804863"/>
          </a:xfrm>
          <a:prstGeom prst="rect">
            <a:avLst/>
          </a:prstGeom>
        </p:spPr>
      </p:pic>
      <p:sp>
        <p:nvSpPr>
          <p:cNvPr id="26" name="Text 16"/>
          <p:cNvSpPr/>
          <p:nvPr/>
        </p:nvSpPr>
        <p:spPr>
          <a:xfrm>
            <a:off x="1341477" y="7189946"/>
            <a:ext cx="1676995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Message Passing</a:t>
            </a:r>
            <a:endParaRPr lang="en-US" sz="1300" dirty="0"/>
          </a:p>
        </p:txBody>
      </p:sp>
      <p:sp>
        <p:nvSpPr>
          <p:cNvPr id="27" name="Text 17"/>
          <p:cNvSpPr/>
          <p:nvPr/>
        </p:nvSpPr>
        <p:spPr>
          <a:xfrm>
            <a:off x="1341477" y="7480102"/>
            <a:ext cx="12752308" cy="214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Asynchronous communication via RabbitMQ for robust delivery.</a:t>
            </a:r>
            <a:endParaRPr 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6681"/>
            <a:ext cx="531221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Core Technology Stack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83594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IROS is built on a robust and scalable technology stack, carefully selected to ensure high performance, reliability, and ease of development and deployment.</a:t>
            </a:r>
            <a:endParaRPr lang="en-US" sz="1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24376"/>
            <a:ext cx="496133" cy="49613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7930" y="274212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Agent Framework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537930" y="3171349"/>
            <a:ext cx="565320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Custom Python 3.9 framework with async I/O for efficient agent operations.</a:t>
            </a:r>
            <a:endParaRPr lang="en-US" sz="15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9144" y="2624376"/>
            <a:ext cx="496133" cy="49613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183285" y="274212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Message Broker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8183285" y="3171349"/>
            <a:ext cx="565332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RabbitMQ 3.11 for reliable, persistent message queues (5000+ messages/sec throughput).</a:t>
            </a:r>
            <a:endParaRPr lang="en-US" sz="15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302562"/>
            <a:ext cx="496133" cy="49613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37930" y="4420314"/>
            <a:ext cx="289881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Master Control Program</a:t>
            </a:r>
            <a:endParaRPr lang="en-US" sz="1950" dirty="0"/>
          </a:p>
        </p:txBody>
      </p:sp>
      <p:sp>
        <p:nvSpPr>
          <p:cNvPr id="12" name="Text 7"/>
          <p:cNvSpPr/>
          <p:nvPr/>
        </p:nvSpPr>
        <p:spPr>
          <a:xfrm>
            <a:off x="1537930" y="4849535"/>
            <a:ext cx="565320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Java 17 Spring Boot application for high concurrency and resilience.</a:t>
            </a:r>
            <a:endParaRPr lang="en-US" sz="15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9144" y="4302562"/>
            <a:ext cx="496133" cy="49613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183285" y="442031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Database</a:t>
            </a:r>
            <a:endParaRPr lang="en-US" sz="1950" dirty="0"/>
          </a:p>
        </p:txBody>
      </p:sp>
      <p:sp>
        <p:nvSpPr>
          <p:cNvPr id="15" name="Text 9"/>
          <p:cNvSpPr/>
          <p:nvPr/>
        </p:nvSpPr>
        <p:spPr>
          <a:xfrm>
            <a:off x="8183285" y="4849535"/>
            <a:ext cx="565332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PostgreSQL 14 for agent states and historical operational data (1TB+ stored).</a:t>
            </a:r>
            <a:endParaRPr lang="en-US" sz="15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980748"/>
            <a:ext cx="496133" cy="496133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537930" y="609850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Frontend</a:t>
            </a:r>
            <a:endParaRPr lang="en-US" sz="1950" dirty="0"/>
          </a:p>
        </p:txBody>
      </p:sp>
      <p:sp>
        <p:nvSpPr>
          <p:cNvPr id="18" name="Text 11"/>
          <p:cNvSpPr/>
          <p:nvPr/>
        </p:nvSpPr>
        <p:spPr>
          <a:xfrm>
            <a:off x="1537930" y="6527721"/>
            <a:ext cx="565320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React 18 for interactive dashboards and real-time monitoring.</a:t>
            </a:r>
            <a:endParaRPr lang="en-US" sz="1550" dirty="0"/>
          </a:p>
        </p:txBody>
      </p:sp>
      <p:pic>
        <p:nvPicPr>
          <p:cNvPr id="19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9144" y="5980748"/>
            <a:ext cx="496133" cy="496133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8183285" y="609850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Deployment</a:t>
            </a:r>
            <a:endParaRPr lang="en-US" sz="1950" dirty="0"/>
          </a:p>
        </p:txBody>
      </p:sp>
      <p:sp>
        <p:nvSpPr>
          <p:cNvPr id="21" name="Text 13"/>
          <p:cNvSpPr/>
          <p:nvPr/>
        </p:nvSpPr>
        <p:spPr>
          <a:xfrm>
            <a:off x="8183285" y="6527721"/>
            <a:ext cx="565332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Docker containers orchestrated by Kubernetes 1.25 across 3 cloud nodes.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357" y="520660"/>
            <a:ext cx="8088273" cy="591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UI Screenshots &amp; Application Demo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57357" y="1491020"/>
            <a:ext cx="13115687" cy="605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IROS user interface provides comprehensive real-time insights into manufacturing operations, enabling managers to monitor efficiency, resource utilization, and agent activity at a glance.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757357" y="2309813"/>
            <a:ext cx="426006" cy="426006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3"/>
          <p:cNvSpPr/>
          <p:nvPr/>
        </p:nvSpPr>
        <p:spPr>
          <a:xfrm>
            <a:off x="828377" y="2345293"/>
            <a:ext cx="283964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372672" y="2374821"/>
            <a:ext cx="236696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Dashboard View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372672" y="2784277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Real-time display of overall plant efficiency, currently showing a 12.8% improvement.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757357" y="3465790"/>
            <a:ext cx="426006" cy="426006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9" name="Text 7"/>
          <p:cNvSpPr/>
          <p:nvPr/>
        </p:nvSpPr>
        <p:spPr>
          <a:xfrm>
            <a:off x="828377" y="3501271"/>
            <a:ext cx="283964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372672" y="3530798"/>
            <a:ext cx="236696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Resource Utilization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1372672" y="3940254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Charts demonstrating energy consumption reduced by 10% on optimized lines.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757357" y="4621768"/>
            <a:ext cx="426006" cy="426006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3" name="Text 11"/>
          <p:cNvSpPr/>
          <p:nvPr/>
        </p:nvSpPr>
        <p:spPr>
          <a:xfrm>
            <a:off x="828377" y="4657249"/>
            <a:ext cx="283964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372672" y="4686776"/>
            <a:ext cx="236696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Inventory Status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1372672" y="5096232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Live tracking of 300+ raw materials, optimized for JIT delivery, resulting in a 12% reduction in holding costs.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757357" y="5777746"/>
            <a:ext cx="426006" cy="426006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7" name="Text 15"/>
          <p:cNvSpPr/>
          <p:nvPr/>
        </p:nvSpPr>
        <p:spPr>
          <a:xfrm>
            <a:off x="828377" y="5813227"/>
            <a:ext cx="283964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4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372672" y="5842754"/>
            <a:ext cx="252317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Agent Status Monitor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1372672" y="6252210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Displays the health and activity of all 50+ active agents.</a:t>
            </a:r>
            <a:endParaRPr lang="en-US" sz="1450" dirty="0"/>
          </a:p>
        </p:txBody>
      </p:sp>
      <p:sp>
        <p:nvSpPr>
          <p:cNvPr id="20" name="Shape 18"/>
          <p:cNvSpPr/>
          <p:nvPr/>
        </p:nvSpPr>
        <p:spPr>
          <a:xfrm>
            <a:off x="757357" y="6933724"/>
            <a:ext cx="426006" cy="426006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21" name="Text 19"/>
          <p:cNvSpPr/>
          <p:nvPr/>
        </p:nvSpPr>
        <p:spPr>
          <a:xfrm>
            <a:off x="828377" y="6969204"/>
            <a:ext cx="283964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5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372672" y="6998732"/>
            <a:ext cx="236696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Predictive Analytics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1372672" y="7408188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Forecasting next 24-hour production output with 95% accuracy, aiding proactive decision-making.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78449"/>
            <a:ext cx="573631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Application Screenshots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1410" y="3024068"/>
            <a:ext cx="3137773" cy="3137773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893" y="3024068"/>
            <a:ext cx="3137892" cy="3137892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4496" y="3024068"/>
            <a:ext cx="3137892" cy="3137892"/>
          </a:xfrm>
          <a:prstGeom prst="rect">
            <a:avLst/>
          </a:prstGeom>
        </p:spPr>
      </p:pic>
      <p:pic>
        <p:nvPicPr>
          <p:cNvPr id="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1098" y="3024068"/>
            <a:ext cx="3137892" cy="313789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685" y="491966"/>
            <a:ext cx="7525464" cy="559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Challenges Faced &amp; Future Outlook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15685" y="1498283"/>
            <a:ext cx="2236470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Challenges Faced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15685" y="1956554"/>
            <a:ext cx="6381274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Agent Coordination: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Resolved deadlocks via hierarchical arbitration logic within MCP.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15685" y="2591514"/>
            <a:ext cx="6381274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Consistency: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Implemented Two-Phase Commit protocol for critical updates across distributed agents.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15685" y="3226475"/>
            <a:ext cx="6381274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Real-time Performance: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Optimized message processing for sub-100ms response times for critical operations.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15685" y="3861435"/>
            <a:ext cx="6381274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Security: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Secured inter-agent communication using mTLS 1.3 encryption and OAuth2 for API endpoints.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15685" y="4496395"/>
            <a:ext cx="6381274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Debugging Complexity: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Developed custom distributed tracing tools for agent interactions.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541062" y="1498283"/>
            <a:ext cx="2236470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Future Outlook</a:t>
            </a:r>
            <a:endParaRPr lang="en-US" sz="17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1062" y="1978938"/>
            <a:ext cx="6381274" cy="4366022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41062" y="6546175"/>
            <a:ext cx="6381274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Integrate AI-driven predictive maintenance agents.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41062" y="6894909"/>
            <a:ext cx="6381274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Expand IROS deployment to 5 new factories by 2025.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41062" y="7243643"/>
            <a:ext cx="6381274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Explore machine learning for even greater optimization of resource allocation.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541062" y="7592378"/>
            <a:ext cx="6381274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 mobile applications for on-the-go monitoring.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2025-07-05T17:17:52Z</dcterms:created>
  <dcterms:modified xsi:type="dcterms:W3CDTF">2025-07-05T17:17:52Z</dcterms:modified>
</cp:coreProperties>
</file>